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8" r:id="rId2"/>
  </p:sldIdLst>
  <p:sldSz cx="7556500" cy="10693400"/>
  <p:notesSz cx="6858000" cy="9144000"/>
  <p:embeddedFontLst>
    <p:embeddedFont>
      <p:font typeface="Th Sarabun New" panose="020B0500040200020003" pitchFamily="34" charset="-34"/>
      <p:regular r:id="rId4"/>
      <p:bold r:id="rId5"/>
      <p:italic r:id="rId6"/>
      <p:boldItalic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100" d="100"/>
          <a:sy n="100" d="100"/>
        </p:scale>
        <p:origin x="2418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24B20-0E02-4E0F-B83F-8E6DF7223491}" type="datetimeFigureOut">
              <a:rPr lang="th-TH" smtClean="0"/>
              <a:t>04/09/68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F9A86-4029-41F1-BE9E-47EAFEC9B68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8184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F9A86-4029-41F1-BE9E-47EAFEC9B68B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82368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24" Type="http://schemas.openxmlformats.org/officeDocument/2006/relationships/image" Target="../media/image22.sv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svg"/><Relationship Id="rId19" Type="http://schemas.openxmlformats.org/officeDocument/2006/relationships/image" Target="../media/image17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004010">
            <a:off x="393792" y="8932745"/>
            <a:ext cx="1350050" cy="1923646"/>
          </a:xfrm>
          <a:custGeom>
            <a:avLst/>
            <a:gdLst/>
            <a:ahLst/>
            <a:cxnLst/>
            <a:rect l="l" t="t" r="r" b="b"/>
            <a:pathLst>
              <a:path w="1350050" h="1923646">
                <a:moveTo>
                  <a:pt x="0" y="0"/>
                </a:moveTo>
                <a:lnTo>
                  <a:pt x="1350050" y="0"/>
                </a:lnTo>
                <a:lnTo>
                  <a:pt x="1350050" y="1923645"/>
                </a:lnTo>
                <a:lnTo>
                  <a:pt x="0" y="19236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2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" name="Freeform 4"/>
          <p:cNvSpPr/>
          <p:nvPr/>
        </p:nvSpPr>
        <p:spPr>
          <a:xfrm rot="-10800000">
            <a:off x="105986" y="-15885"/>
            <a:ext cx="3153056" cy="3255100"/>
          </a:xfrm>
          <a:custGeom>
            <a:avLst/>
            <a:gdLst/>
            <a:ahLst/>
            <a:cxnLst/>
            <a:rect l="l" t="t" r="r" b="b"/>
            <a:pathLst>
              <a:path w="3292136" h="3255100">
                <a:moveTo>
                  <a:pt x="0" y="0"/>
                </a:moveTo>
                <a:lnTo>
                  <a:pt x="3292136" y="0"/>
                </a:lnTo>
                <a:lnTo>
                  <a:pt x="3292136" y="3255100"/>
                </a:lnTo>
                <a:lnTo>
                  <a:pt x="0" y="32551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26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3345268" y="-167746"/>
            <a:ext cx="4619165" cy="11181292"/>
          </a:xfrm>
          <a:custGeom>
            <a:avLst/>
            <a:gdLst/>
            <a:ahLst/>
            <a:cxnLst/>
            <a:rect l="l" t="t" r="r" b="b"/>
            <a:pathLst>
              <a:path w="11181292" h="11181292">
                <a:moveTo>
                  <a:pt x="0" y="0"/>
                </a:moveTo>
                <a:lnTo>
                  <a:pt x="11181292" y="0"/>
                </a:lnTo>
                <a:lnTo>
                  <a:pt x="11181292" y="11181292"/>
                </a:lnTo>
                <a:lnTo>
                  <a:pt x="0" y="111812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39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Freeform 7"/>
          <p:cNvSpPr/>
          <p:nvPr/>
        </p:nvSpPr>
        <p:spPr>
          <a:xfrm rot="10800000">
            <a:off x="-10259" y="-135406"/>
            <a:ext cx="2767276" cy="2841023"/>
          </a:xfrm>
          <a:custGeom>
            <a:avLst/>
            <a:gdLst/>
            <a:ahLst/>
            <a:cxnLst/>
            <a:rect l="l" t="t" r="r" b="b"/>
            <a:pathLst>
              <a:path w="6166417" h="6257434">
                <a:moveTo>
                  <a:pt x="0" y="0"/>
                </a:moveTo>
                <a:lnTo>
                  <a:pt x="6166417" y="0"/>
                </a:lnTo>
                <a:lnTo>
                  <a:pt x="6166417" y="6257435"/>
                </a:lnTo>
                <a:lnTo>
                  <a:pt x="0" y="625743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alphaModFix amt="34000"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" name="Freeform 8"/>
          <p:cNvSpPr/>
          <p:nvPr/>
        </p:nvSpPr>
        <p:spPr>
          <a:xfrm rot="-6691740">
            <a:off x="6148457" y="744712"/>
            <a:ext cx="1158605" cy="1650862"/>
          </a:xfrm>
          <a:custGeom>
            <a:avLst/>
            <a:gdLst/>
            <a:ahLst/>
            <a:cxnLst/>
            <a:rect l="l" t="t" r="r" b="b"/>
            <a:pathLst>
              <a:path w="1158605" h="1650862">
                <a:moveTo>
                  <a:pt x="0" y="0"/>
                </a:moveTo>
                <a:lnTo>
                  <a:pt x="1158605" y="0"/>
                </a:lnTo>
                <a:lnTo>
                  <a:pt x="1158605" y="1650862"/>
                </a:lnTo>
                <a:lnTo>
                  <a:pt x="0" y="165086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alphaModFix amt="52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9" name="Group 9"/>
          <p:cNvGrpSpPr/>
          <p:nvPr/>
        </p:nvGrpSpPr>
        <p:grpSpPr>
          <a:xfrm>
            <a:off x="1" y="62990"/>
            <a:ext cx="7556499" cy="926779"/>
            <a:chOff x="0" y="0"/>
            <a:chExt cx="2983313" cy="359432"/>
          </a:xfrm>
          <a:solidFill>
            <a:schemeClr val="accent5"/>
          </a:solidFill>
        </p:grpSpPr>
        <p:sp>
          <p:nvSpPr>
            <p:cNvPr id="10" name="Freeform 10"/>
            <p:cNvSpPr/>
            <p:nvPr/>
          </p:nvSpPr>
          <p:spPr>
            <a:xfrm>
              <a:off x="0" y="0"/>
              <a:ext cx="2983313" cy="359432"/>
            </a:xfrm>
            <a:custGeom>
              <a:avLst/>
              <a:gdLst/>
              <a:ahLst/>
              <a:cxnLst/>
              <a:rect l="l" t="t" r="r" b="b"/>
              <a:pathLst>
                <a:path w="2983313" h="359432">
                  <a:moveTo>
                    <a:pt x="0" y="0"/>
                  </a:moveTo>
                  <a:lnTo>
                    <a:pt x="2983313" y="0"/>
                  </a:lnTo>
                  <a:lnTo>
                    <a:pt x="2983313" y="359432"/>
                  </a:lnTo>
                  <a:lnTo>
                    <a:pt x="0" y="359432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th-TH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28575"/>
              <a:ext cx="2983313" cy="388007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39"/>
                </a:lnSpc>
              </a:pPr>
              <a:endParaRPr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0" y="10210118"/>
            <a:ext cx="7592370" cy="483282"/>
            <a:chOff x="0" y="0"/>
            <a:chExt cx="2903585" cy="329196"/>
          </a:xfrm>
          <a:solidFill>
            <a:schemeClr val="accent5"/>
          </a:solidFill>
        </p:grpSpPr>
        <p:sp>
          <p:nvSpPr>
            <p:cNvPr id="13" name="Freeform 13"/>
            <p:cNvSpPr/>
            <p:nvPr/>
          </p:nvSpPr>
          <p:spPr>
            <a:xfrm>
              <a:off x="0" y="0"/>
              <a:ext cx="2903585" cy="329196"/>
            </a:xfrm>
            <a:custGeom>
              <a:avLst/>
              <a:gdLst/>
              <a:ahLst/>
              <a:cxnLst/>
              <a:rect l="l" t="t" r="r" b="b"/>
              <a:pathLst>
                <a:path w="2903585" h="329196">
                  <a:moveTo>
                    <a:pt x="0" y="0"/>
                  </a:moveTo>
                  <a:lnTo>
                    <a:pt x="2903585" y="0"/>
                  </a:lnTo>
                  <a:lnTo>
                    <a:pt x="2903585" y="329196"/>
                  </a:lnTo>
                  <a:lnTo>
                    <a:pt x="0" y="329196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th-TH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28575"/>
              <a:ext cx="2903585" cy="357771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39"/>
                </a:lnSpc>
              </a:pPr>
              <a:endParaRPr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sp>
        <p:nvSpPr>
          <p:cNvPr id="15" name="Freeform 15"/>
          <p:cNvSpPr/>
          <p:nvPr/>
        </p:nvSpPr>
        <p:spPr>
          <a:xfrm rot="-2282091" flipH="1">
            <a:off x="815793" y="704863"/>
            <a:ext cx="674794" cy="767903"/>
          </a:xfrm>
          <a:custGeom>
            <a:avLst/>
            <a:gdLst/>
            <a:ahLst/>
            <a:cxnLst/>
            <a:rect l="l" t="t" r="r" b="b"/>
            <a:pathLst>
              <a:path w="674794" h="767903">
                <a:moveTo>
                  <a:pt x="674794" y="0"/>
                </a:moveTo>
                <a:lnTo>
                  <a:pt x="0" y="0"/>
                </a:lnTo>
                <a:lnTo>
                  <a:pt x="0" y="767903"/>
                </a:lnTo>
                <a:lnTo>
                  <a:pt x="674794" y="767903"/>
                </a:lnTo>
                <a:lnTo>
                  <a:pt x="674794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6" name="Freeform 16"/>
          <p:cNvSpPr/>
          <p:nvPr/>
        </p:nvSpPr>
        <p:spPr>
          <a:xfrm>
            <a:off x="4421440" y="6971068"/>
            <a:ext cx="3144665" cy="3109288"/>
          </a:xfrm>
          <a:custGeom>
            <a:avLst/>
            <a:gdLst/>
            <a:ahLst/>
            <a:cxnLst/>
            <a:rect l="l" t="t" r="r" b="b"/>
            <a:pathLst>
              <a:path w="3144665" h="3109288">
                <a:moveTo>
                  <a:pt x="0" y="0"/>
                </a:moveTo>
                <a:lnTo>
                  <a:pt x="3144665" y="0"/>
                </a:lnTo>
                <a:lnTo>
                  <a:pt x="3144665" y="3109288"/>
                </a:lnTo>
                <a:lnTo>
                  <a:pt x="0" y="3109288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alphaModFix amt="26000"/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7" name="Freeform 17"/>
          <p:cNvSpPr/>
          <p:nvPr/>
        </p:nvSpPr>
        <p:spPr>
          <a:xfrm>
            <a:off x="644525" y="3810555"/>
            <a:ext cx="5532151" cy="5561931"/>
          </a:xfrm>
          <a:custGeom>
            <a:avLst/>
            <a:gdLst/>
            <a:ahLst/>
            <a:cxnLst/>
            <a:rect l="l" t="t" r="r" b="b"/>
            <a:pathLst>
              <a:path w="5532151" h="5561931">
                <a:moveTo>
                  <a:pt x="0" y="0"/>
                </a:moveTo>
                <a:lnTo>
                  <a:pt x="5532151" y="0"/>
                </a:lnTo>
                <a:lnTo>
                  <a:pt x="5532151" y="5561931"/>
                </a:lnTo>
                <a:lnTo>
                  <a:pt x="0" y="5561931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7999"/>
            </a:blip>
            <a:stretch>
              <a:fillRect l="-969" r="-969"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9" name="Freeform 19"/>
          <p:cNvSpPr/>
          <p:nvPr/>
        </p:nvSpPr>
        <p:spPr>
          <a:xfrm>
            <a:off x="1232977" y="1386819"/>
            <a:ext cx="1431446" cy="302393"/>
          </a:xfrm>
          <a:custGeom>
            <a:avLst/>
            <a:gdLst/>
            <a:ahLst/>
            <a:cxnLst/>
            <a:rect l="l" t="t" r="r" b="b"/>
            <a:pathLst>
              <a:path w="1431446" h="302393">
                <a:moveTo>
                  <a:pt x="0" y="0"/>
                </a:moveTo>
                <a:lnTo>
                  <a:pt x="1431446" y="0"/>
                </a:lnTo>
                <a:lnTo>
                  <a:pt x="1431446" y="302393"/>
                </a:lnTo>
                <a:lnTo>
                  <a:pt x="0" y="302393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24" name="Picture 24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>
          <a:xfrm rot="382696">
            <a:off x="4492921" y="7001096"/>
            <a:ext cx="228122" cy="122045"/>
          </a:xfrm>
          <a:prstGeom prst="rect">
            <a:avLst/>
          </a:prstGeom>
        </p:spPr>
      </p:pic>
      <p:sp>
        <p:nvSpPr>
          <p:cNvPr id="25" name="Freeform 25"/>
          <p:cNvSpPr/>
          <p:nvPr/>
        </p:nvSpPr>
        <p:spPr>
          <a:xfrm>
            <a:off x="1128307" y="1383076"/>
            <a:ext cx="1431446" cy="302393"/>
          </a:xfrm>
          <a:custGeom>
            <a:avLst/>
            <a:gdLst/>
            <a:ahLst/>
            <a:cxnLst/>
            <a:rect l="l" t="t" r="r" b="b"/>
            <a:pathLst>
              <a:path w="1431446" h="302393">
                <a:moveTo>
                  <a:pt x="0" y="0"/>
                </a:moveTo>
                <a:lnTo>
                  <a:pt x="1431446" y="0"/>
                </a:lnTo>
                <a:lnTo>
                  <a:pt x="1431446" y="302393"/>
                </a:lnTo>
                <a:lnTo>
                  <a:pt x="0" y="302393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6" name="Freeform 26"/>
          <p:cNvSpPr/>
          <p:nvPr/>
        </p:nvSpPr>
        <p:spPr>
          <a:xfrm>
            <a:off x="309880" y="1378082"/>
            <a:ext cx="1431446" cy="302393"/>
          </a:xfrm>
          <a:custGeom>
            <a:avLst/>
            <a:gdLst/>
            <a:ahLst/>
            <a:cxnLst/>
            <a:rect l="l" t="t" r="r" b="b"/>
            <a:pathLst>
              <a:path w="1431446" h="302393">
                <a:moveTo>
                  <a:pt x="0" y="0"/>
                </a:moveTo>
                <a:lnTo>
                  <a:pt x="1431446" y="0"/>
                </a:lnTo>
                <a:lnTo>
                  <a:pt x="1431446" y="302393"/>
                </a:lnTo>
                <a:lnTo>
                  <a:pt x="0" y="302393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4647650" y="1534438"/>
            <a:ext cx="1926473" cy="2693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960"/>
              </a:lnSpc>
              <a:spcBef>
                <a:spcPct val="0"/>
              </a:spcBef>
            </a:pP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การดำเนินการโครงการ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</p:txBody>
      </p:sp>
      <p:sp>
        <p:nvSpPr>
          <p:cNvPr id="29" name="Freeform 29"/>
          <p:cNvSpPr/>
          <p:nvPr/>
        </p:nvSpPr>
        <p:spPr>
          <a:xfrm>
            <a:off x="6336360" y="1386935"/>
            <a:ext cx="332644" cy="392500"/>
          </a:xfrm>
          <a:custGeom>
            <a:avLst/>
            <a:gdLst/>
            <a:ahLst/>
            <a:cxnLst/>
            <a:rect l="l" t="t" r="r" b="b"/>
            <a:pathLst>
              <a:path w="332644" h="392500">
                <a:moveTo>
                  <a:pt x="0" y="0"/>
                </a:moveTo>
                <a:lnTo>
                  <a:pt x="332644" y="0"/>
                </a:lnTo>
                <a:lnTo>
                  <a:pt x="332644" y="392500"/>
                </a:lnTo>
                <a:lnTo>
                  <a:pt x="0" y="392500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165271" y="8691286"/>
            <a:ext cx="3200328" cy="10772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771"/>
              </a:lnSpc>
            </a:pP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โจทย์ปัญหา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/</a:t>
            </a: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ความต้องการในการพัฒนา</a:t>
            </a:r>
            <a:endParaRPr lang="en-US" sz="1400" b="1" dirty="0">
              <a:solidFill>
                <a:srgbClr val="000000"/>
              </a:solidFill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  <a:p>
            <a:pPr algn="l">
              <a:lnSpc>
                <a:spcPts val="1610"/>
              </a:lnSpc>
            </a:pP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.......................................................................................................................................... </a:t>
            </a:r>
          </a:p>
          <a:p>
            <a:pPr algn="l">
              <a:lnSpc>
                <a:spcPts val="1771"/>
              </a:lnSpc>
            </a:pP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วัตถุประสงค์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</a:t>
            </a:r>
          </a:p>
          <a:p>
            <a:pPr algn="l">
              <a:lnSpc>
                <a:spcPts val="1610"/>
              </a:lnSpc>
            </a:pP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1. .....................................................................................................................................</a:t>
            </a:r>
          </a:p>
          <a:p>
            <a:pPr algn="l">
              <a:lnSpc>
                <a:spcPts val="1610"/>
              </a:lnSpc>
            </a:pP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2. ......................................................................................................................................</a:t>
            </a:r>
          </a:p>
        </p:txBody>
      </p:sp>
      <p:sp>
        <p:nvSpPr>
          <p:cNvPr id="32" name="Freeform 32"/>
          <p:cNvSpPr/>
          <p:nvPr/>
        </p:nvSpPr>
        <p:spPr>
          <a:xfrm>
            <a:off x="4428700" y="4724618"/>
            <a:ext cx="246429" cy="228955"/>
          </a:xfrm>
          <a:custGeom>
            <a:avLst/>
            <a:gdLst/>
            <a:ahLst/>
            <a:cxnLst/>
            <a:rect l="l" t="t" r="r" b="b"/>
            <a:pathLst>
              <a:path w="246429" h="228955">
                <a:moveTo>
                  <a:pt x="0" y="0"/>
                </a:moveTo>
                <a:lnTo>
                  <a:pt x="246429" y="0"/>
                </a:lnTo>
                <a:lnTo>
                  <a:pt x="246429" y="228954"/>
                </a:lnTo>
                <a:lnTo>
                  <a:pt x="0" y="228954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4022251" y="5146075"/>
            <a:ext cx="3226337" cy="1572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690"/>
              </a:lnSpc>
            </a:pP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โครงการต่อเนื่อง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2567</a:t>
            </a:r>
          </a:p>
          <a:p>
            <a:pPr algn="just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Input..............................................................................................................................</a:t>
            </a:r>
          </a:p>
          <a:p>
            <a:pPr algn="just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  - pain </a:t>
            </a:r>
            <a:r>
              <a:rPr lang="en-US" sz="11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poit</a:t>
            </a:r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…………………………………………………………………………………………....</a:t>
            </a:r>
          </a:p>
          <a:p>
            <a:pPr algn="just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  - key </a:t>
            </a:r>
            <a:r>
              <a:rPr lang="en-US" sz="11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resourer</a:t>
            </a:r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……………………………………………………………………………………...</a:t>
            </a:r>
          </a:p>
          <a:p>
            <a:pPr algn="just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Process..........................................................................................................................</a:t>
            </a:r>
          </a:p>
          <a:p>
            <a:pPr algn="just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Output .........................................................................................................................</a:t>
            </a:r>
          </a:p>
          <a:p>
            <a:pPr algn="just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Outcome ....................................................................................................................</a:t>
            </a:r>
          </a:p>
          <a:p>
            <a:pPr algn="just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Impact ……………….………………………............................................................................</a:t>
            </a:r>
          </a:p>
          <a:p>
            <a:pPr algn="just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SROI………………………………………………………………………………………………………………..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4067759" y="7132864"/>
            <a:ext cx="3207747" cy="25853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โครงการใหม่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2568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Input.....................................................................................................................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- pain point.........................................................................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- key </a:t>
            </a:r>
            <a:r>
              <a:rPr lang="en-US" sz="11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resoures</a:t>
            </a:r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Process.....................................................................................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Output ......................................................................................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Outcome .................................................................................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- </a:t>
            </a:r>
            <a:r>
              <a:rPr lang="en-US" sz="11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เชิงปริมาณ</a:t>
            </a:r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- </a:t>
            </a:r>
            <a:r>
              <a:rPr lang="en-US" sz="11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เชิงคุณภาพ</a:t>
            </a:r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Impact ……………….………………………..................................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-</a:t>
            </a:r>
            <a:r>
              <a:rPr lang="en-US" sz="11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ด้านเศรษฐกิจ</a:t>
            </a:r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-</a:t>
            </a:r>
            <a:r>
              <a:rPr lang="en-US" sz="11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ด้านสังคม</a:t>
            </a:r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-</a:t>
            </a:r>
            <a:r>
              <a:rPr lang="en-US" sz="11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ด้านการศึกษา</a:t>
            </a:r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-</a:t>
            </a:r>
            <a:r>
              <a:rPr lang="en-US" sz="11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ด้านสิ่งแวดล้อม</a:t>
            </a:r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</a:t>
            </a:r>
          </a:p>
          <a:p>
            <a:pPr algn="l"/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SROI……………………………..........................................................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449893" y="10217935"/>
            <a:ext cx="6845154" cy="436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728"/>
              </a:lnSpc>
            </a:pPr>
            <a:r>
              <a:rPr lang="th-TH" sz="1200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ผู้เสนอโครงการ</a:t>
            </a:r>
            <a:r>
              <a:rPr lang="en-US" sz="1200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:                                                                     </a:t>
            </a:r>
            <a:r>
              <a:rPr lang="th-TH" sz="1200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หน่วยงาน</a:t>
            </a:r>
            <a:r>
              <a:rPr lang="en-US" sz="1200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:                   </a:t>
            </a:r>
          </a:p>
          <a:p>
            <a:pPr algn="l">
              <a:lnSpc>
                <a:spcPts val="1728"/>
              </a:lnSpc>
            </a:pPr>
            <a:r>
              <a:rPr lang="en-US" sz="1200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                              </a:t>
            </a:r>
            <a:r>
              <a:rPr lang="en-US" sz="12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เบอร์โทรติดต่อ</a:t>
            </a:r>
            <a:r>
              <a:rPr lang="en-US" sz="1200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:                                                              E-mail :  </a:t>
            </a:r>
          </a:p>
        </p:txBody>
      </p:sp>
      <p:sp>
        <p:nvSpPr>
          <p:cNvPr id="37" name="Freeform 37"/>
          <p:cNvSpPr/>
          <p:nvPr/>
        </p:nvSpPr>
        <p:spPr>
          <a:xfrm rot="8395996">
            <a:off x="3910992" y="6623263"/>
            <a:ext cx="3967320" cy="4025879"/>
          </a:xfrm>
          <a:custGeom>
            <a:avLst/>
            <a:gdLst/>
            <a:ahLst/>
            <a:cxnLst/>
            <a:rect l="l" t="t" r="r" b="b"/>
            <a:pathLst>
              <a:path w="3967320" h="4025879">
                <a:moveTo>
                  <a:pt x="0" y="0"/>
                </a:moveTo>
                <a:lnTo>
                  <a:pt x="3967321" y="0"/>
                </a:lnTo>
                <a:lnTo>
                  <a:pt x="3967321" y="4025879"/>
                </a:lnTo>
                <a:lnTo>
                  <a:pt x="0" y="402587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alphaModFix amt="27000"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h-TH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1325549" y="280537"/>
            <a:ext cx="6587339" cy="2821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just">
              <a:lnSpc>
                <a:spcPts val="2240"/>
              </a:lnSpc>
              <a:spcBef>
                <a:spcPct val="0"/>
              </a:spcBef>
            </a:pPr>
            <a:r>
              <a:rPr lang="en-US" sz="16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Milk Tea Font TH Bold"/>
                <a:cs typeface="TH Sarabun New" panose="020B0500040200020003" pitchFamily="34" charset="-34"/>
                <a:sym typeface="Milk Tea Font TH Bold"/>
              </a:rPr>
              <a:t>ชื่อโครงการ</a:t>
            </a:r>
            <a:r>
              <a:rPr lang="en-US" sz="1600" b="1" dirty="0">
                <a:solidFill>
                  <a:srgbClr val="000000"/>
                </a:solidFill>
                <a:latin typeface="TH Sarabun New" panose="020B0500040200020003" pitchFamily="34" charset="-34"/>
                <a:ea typeface="Milk Tea Font TH Bold"/>
                <a:cs typeface="TH Sarabun New" panose="020B0500040200020003" pitchFamily="34" charset="-34"/>
                <a:sym typeface="Milk Tea Font TH Bold"/>
              </a:rPr>
              <a:t>...............................................................................................................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540623" y="1414264"/>
            <a:ext cx="2704227" cy="2693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100"/>
              </a:lnSpc>
              <a:spcBef>
                <a:spcPct val="0"/>
              </a:spcBef>
            </a:pPr>
            <a:r>
              <a:rPr lang="en-US" sz="1600" b="1" dirty="0" err="1">
                <a:solidFill>
                  <a:srgbClr val="FCF4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ความสอดคล้องของยุทธศาสตร์</a:t>
            </a:r>
            <a:endParaRPr lang="en-US" sz="1600" b="1" dirty="0">
              <a:solidFill>
                <a:srgbClr val="FCF4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</p:txBody>
      </p:sp>
      <p:sp>
        <p:nvSpPr>
          <p:cNvPr id="43" name="TextBox 43"/>
          <p:cNvSpPr txBox="1"/>
          <p:nvPr/>
        </p:nvSpPr>
        <p:spPr>
          <a:xfrm>
            <a:off x="249190" y="1749107"/>
            <a:ext cx="1492136" cy="1981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40"/>
              </a:lnSpc>
              <a:spcBef>
                <a:spcPct val="0"/>
              </a:spcBef>
            </a:pPr>
            <a:r>
              <a:rPr lang="en-US" sz="1400" b="1" spc="11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ยุทธศาสตร์ชาติ</a:t>
            </a:r>
            <a:endParaRPr lang="en-US" sz="1400" b="1" spc="110" dirty="0">
              <a:solidFill>
                <a:srgbClr val="000000"/>
              </a:solidFill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</p:txBody>
      </p:sp>
      <p:sp>
        <p:nvSpPr>
          <p:cNvPr id="44" name="TextBox 44"/>
          <p:cNvSpPr txBox="1"/>
          <p:nvPr/>
        </p:nvSpPr>
        <p:spPr>
          <a:xfrm>
            <a:off x="441401" y="1898090"/>
            <a:ext cx="2924198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530"/>
              </a:lnSpc>
            </a:pP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ด้าน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........................................................................................................................</a:t>
            </a:r>
          </a:p>
          <a:p>
            <a:pPr algn="l">
              <a:lnSpc>
                <a:spcPts val="1530"/>
              </a:lnSpc>
            </a:pP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ด้าน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........................................................................................................................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249190" y="2332429"/>
            <a:ext cx="2153095" cy="1981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0"/>
              </a:lnSpc>
              <a:spcBef>
                <a:spcPct val="0"/>
              </a:spcBef>
            </a:pPr>
            <a:r>
              <a:rPr lang="en-US" sz="1400" b="1" spc="46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แผนแม่บทภายใต้ยุทธศาสตร์ชาติ</a:t>
            </a:r>
            <a:endParaRPr lang="en-US" sz="1400" b="1" spc="46" dirty="0">
              <a:solidFill>
                <a:srgbClr val="000000"/>
              </a:solidFill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</p:txBody>
      </p:sp>
      <p:sp>
        <p:nvSpPr>
          <p:cNvPr id="46" name="TextBox 46"/>
          <p:cNvSpPr txBox="1"/>
          <p:nvPr/>
        </p:nvSpPr>
        <p:spPr>
          <a:xfrm>
            <a:off x="441401" y="2504514"/>
            <a:ext cx="2837944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580"/>
              </a:lnSpc>
            </a:pP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ประเด็นที่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............................................................................................................</a:t>
            </a:r>
          </a:p>
          <a:p>
            <a:pPr algn="l">
              <a:lnSpc>
                <a:spcPts val="1580"/>
              </a:lnSpc>
            </a:pP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ประเด็นที่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............................................................................................................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250008" y="4189006"/>
            <a:ext cx="2950209" cy="1981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0"/>
              </a:lnSpc>
              <a:spcBef>
                <a:spcPct val="0"/>
              </a:spcBef>
            </a:pP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ความเชื่อโยงพันธกิจตาม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พ.ร.บ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. </a:t>
            </a: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มรภ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. </a:t>
            </a: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พ.ศ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. 2547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79127" y="7245917"/>
            <a:ext cx="3122277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936"/>
              </a:lnSpc>
            </a:pP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ข้อมูลพื้นที่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/</a:t>
            </a: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กลุ่มเป้าหมาย</a:t>
            </a:r>
            <a:endParaRPr lang="en-US" sz="1400" b="1" dirty="0">
              <a:solidFill>
                <a:srgbClr val="000000"/>
              </a:solidFill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  <a:p>
            <a:pPr algn="l">
              <a:lnSpc>
                <a:spcPts val="1760"/>
              </a:lnSpc>
            </a:pP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</a:t>
            </a: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พื้นที่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...............................................................................................................................</a:t>
            </a: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</a:t>
            </a: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กลุ่มเป้าหมาย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.................................................................................................................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183766" y="7995327"/>
            <a:ext cx="3095578" cy="5232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หน่วยงานภาคีเครือข่าย</a:t>
            </a:r>
            <a:endParaRPr lang="en-US" sz="1400" b="1" dirty="0">
              <a:solidFill>
                <a:srgbClr val="000000"/>
              </a:solidFill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</a:t>
            </a: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ภายใน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............................................................................................................................</a:t>
            </a: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</a:t>
            </a: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ภายนอก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........................................................................................................................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4104101" y="1963007"/>
            <a:ext cx="3226337" cy="25699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กิจกรรม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/</a:t>
            </a: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วิธีดำเนินการ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</a:t>
            </a:r>
          </a:p>
          <a:p>
            <a:pPr algn="l"/>
            <a:r>
              <a:rPr lang="en-US" sz="11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ต้นน้ำ</a:t>
            </a:r>
            <a:endParaRPr lang="en-US" sz="1100" b="1" dirty="0">
              <a:solidFill>
                <a:srgbClr val="000000"/>
              </a:solidFill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...............................................................................................................................................</a:t>
            </a: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...............................................................................................................................................</a:t>
            </a: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..............................................................................................................................................</a:t>
            </a: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.............................................................................................................................................</a:t>
            </a:r>
          </a:p>
          <a:p>
            <a:pPr algn="l"/>
            <a:r>
              <a:rPr lang="en-US" sz="11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กลางน้ำ</a:t>
            </a:r>
            <a:endParaRPr lang="en-US" sz="1100" b="1" dirty="0">
              <a:solidFill>
                <a:srgbClr val="000000"/>
              </a:solidFill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...........................................................................................................................................</a:t>
            </a: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............................................................................................................................................</a:t>
            </a: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...........................................................................................................................................</a:t>
            </a: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...........................................................................................................................................</a:t>
            </a:r>
          </a:p>
          <a:p>
            <a:pPr algn="l"/>
            <a:r>
              <a:rPr lang="en-US" sz="11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ปลายน้ำ</a:t>
            </a:r>
            <a:endParaRPr lang="en-US" sz="1100" b="1" dirty="0">
              <a:solidFill>
                <a:srgbClr val="000000"/>
              </a:solidFill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     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..........................................................................................................................................</a:t>
            </a: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..........................................................................................................................................</a:t>
            </a: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..........................................................................................................................................</a:t>
            </a:r>
          </a:p>
          <a:p>
            <a:pPr algn="l"/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     .........................................................................................................................................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4825060" y="4727733"/>
            <a:ext cx="1830870" cy="2693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960"/>
              </a:lnSpc>
              <a:spcBef>
                <a:spcPct val="0"/>
              </a:spcBef>
            </a:pP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เป้าหมายผลดำเนินงาน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</p:txBody>
      </p:sp>
      <p:sp>
        <p:nvSpPr>
          <p:cNvPr id="52" name="TextBox 52"/>
          <p:cNvSpPr txBox="1"/>
          <p:nvPr/>
        </p:nvSpPr>
        <p:spPr>
          <a:xfrm>
            <a:off x="249190" y="2951554"/>
            <a:ext cx="2571006" cy="1981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"/>
              </a:lnSpc>
              <a:spcBef>
                <a:spcPct val="0"/>
              </a:spcBef>
            </a:pPr>
            <a:r>
              <a:rPr lang="en-US" sz="1400" b="1" spc="55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แผนพัฒนาเศรษฐกิจและสังคมแห่งชาติ</a:t>
            </a:r>
            <a:r>
              <a:rPr lang="en-US" sz="1400" b="1" spc="55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441401" y="3114114"/>
            <a:ext cx="2627679" cy="4199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70"/>
              </a:lnSpc>
            </a:pPr>
            <a:r>
              <a:rPr lang="en-US" sz="1000" spc="8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หมุดหมายที่</a:t>
            </a:r>
            <a:r>
              <a:rPr lang="en-US" sz="1000" spc="8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................................................................................................... </a:t>
            </a:r>
          </a:p>
          <a:p>
            <a:pPr algn="l">
              <a:lnSpc>
                <a:spcPts val="1670"/>
              </a:lnSpc>
            </a:pPr>
            <a:r>
              <a:rPr lang="en-US" sz="1000" spc="8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หมุดหมายที่</a:t>
            </a:r>
            <a:r>
              <a:rPr lang="en-US" sz="1000" spc="8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..................................................................................................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249190" y="3549724"/>
            <a:ext cx="1046815" cy="1981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0"/>
              </a:lnSpc>
              <a:spcBef>
                <a:spcPct val="0"/>
              </a:spcBef>
            </a:pPr>
            <a:r>
              <a:rPr lang="en-US" sz="1400" b="1" spc="55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ยุทธศาสตร์</a:t>
            </a:r>
            <a:r>
              <a:rPr lang="en-US" sz="1400" b="1" spc="55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</a:t>
            </a:r>
            <a:r>
              <a:rPr lang="en-US" sz="1400" b="1" spc="55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อว</a:t>
            </a:r>
            <a:r>
              <a:rPr lang="en-US" sz="1400" b="1" spc="55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.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449893" y="3726091"/>
            <a:ext cx="2483221" cy="4199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80"/>
              </a:lnSpc>
            </a:pP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แพลตฟอร์มที่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..................................................................................................</a:t>
            </a:r>
          </a:p>
          <a:p>
            <a:pPr algn="l">
              <a:lnSpc>
                <a:spcPts val="1680"/>
              </a:lnSpc>
            </a:pP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แพลตฟอร์มที่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.................................................................................................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429202" y="4429773"/>
            <a:ext cx="2779032" cy="7181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มาตรา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7....................................................................................................................</a:t>
            </a:r>
          </a:p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th-TH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มาตรา 8....................................................................................................................</a:t>
            </a:r>
            <a:endParaRPr lang="en-US" sz="1000" dirty="0">
              <a:solidFill>
                <a:srgbClr val="000000"/>
              </a:solidFill>
              <a:latin typeface="TH Sarabun New" panose="020B0500040200020003" pitchFamily="34" charset="-34"/>
              <a:ea typeface="Anantason"/>
              <a:cs typeface="TH Sarabun New" panose="020B0500040200020003" pitchFamily="34" charset="-34"/>
              <a:sym typeface="Anantason"/>
            </a:endParaRPr>
          </a:p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th-TH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ข้อ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</a:t>
            </a:r>
            <a:r>
              <a:rPr lang="th-TH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................................................................ข้อ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…………………………...............................................................................................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240025" y="5224769"/>
            <a:ext cx="3300460" cy="1981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540"/>
              </a:lnSpc>
              <a:spcBef>
                <a:spcPct val="0"/>
              </a:spcBef>
            </a:pP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เป้าหมายการพัฒนาที่ยั่งยืน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(SDGs)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364921" y="5499100"/>
            <a:ext cx="2914423" cy="3590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410"/>
              </a:lnSpc>
            </a:pP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เป้าหมายที่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.............................................................................................................</a:t>
            </a:r>
          </a:p>
          <a:p>
            <a:pPr algn="just">
              <a:lnSpc>
                <a:spcPts val="1410"/>
              </a:lnSpc>
            </a:pPr>
            <a:r>
              <a:rPr lang="en-US" sz="1000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ป้าหมายที่</a:t>
            </a:r>
            <a:r>
              <a:rPr lang="en-US" sz="10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 ..............................................................................................................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237671" y="5947728"/>
            <a:ext cx="3408950" cy="4657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35"/>
              </a:lnSpc>
            </a:pP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แผนปฏิบัติราชการ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ระยะ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5 </a:t>
            </a: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ปี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(</a:t>
            </a: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พ.ศ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. 2566-2670) </a:t>
            </a: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มรม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.</a:t>
            </a:r>
          </a:p>
          <a:p>
            <a:pPr algn="l">
              <a:lnSpc>
                <a:spcPts val="1849"/>
              </a:lnSpc>
            </a:pPr>
            <a:r>
              <a:rPr lang="en-US" sz="999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  </a:t>
            </a:r>
            <a:r>
              <a:rPr lang="en-US" sz="999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ขับเคลื่อนยุทธศาสตร์ที่</a:t>
            </a:r>
            <a:r>
              <a:rPr lang="en-US" sz="999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.................................................................................................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194931" y="6528398"/>
            <a:ext cx="3170668" cy="3680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397"/>
              </a:lnSpc>
            </a:pP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โครงการหลัก</a:t>
            </a:r>
            <a:r>
              <a:rPr lang="th-TH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ที่</a:t>
            </a:r>
            <a:endParaRPr lang="en-US" sz="1400" b="1" dirty="0">
              <a:solidFill>
                <a:srgbClr val="000000"/>
              </a:solidFill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  <a:p>
            <a:pPr algn="l">
              <a:lnSpc>
                <a:spcPts val="1397"/>
              </a:lnSpc>
            </a:pPr>
            <a:r>
              <a:rPr lang="en-US" sz="1400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 </a:t>
            </a:r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...............................................................................................................................</a:t>
            </a:r>
            <a:endParaRPr lang="en-US" sz="1400" dirty="0">
              <a:solidFill>
                <a:srgbClr val="000000"/>
              </a:solidFill>
              <a:latin typeface="TH Sarabun New" panose="020B0500040200020003" pitchFamily="34" charset="-34"/>
              <a:ea typeface="Anantason"/>
              <a:cs typeface="TH Sarabun New" panose="020B0500040200020003" pitchFamily="34" charset="-34"/>
              <a:sym typeface="Anantason"/>
            </a:endParaRPr>
          </a:p>
        </p:txBody>
      </p:sp>
      <p:sp>
        <p:nvSpPr>
          <p:cNvPr id="61" name="TextBox 61"/>
          <p:cNvSpPr txBox="1"/>
          <p:nvPr/>
        </p:nvSpPr>
        <p:spPr>
          <a:xfrm>
            <a:off x="186356" y="6940290"/>
            <a:ext cx="4300295" cy="243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936"/>
              </a:lnSpc>
            </a:pP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งบประมาณ</a:t>
            </a:r>
            <a:r>
              <a:rPr lang="th-TH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ที่ขอรับจัดสรร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"/>
                <a:cs typeface="TH Sarabun New" panose="020B0500040200020003" pitchFamily="34" charset="-34"/>
                <a:sym typeface="Anantason"/>
              </a:rPr>
              <a:t>.....................................................</a:t>
            </a:r>
            <a:r>
              <a:rPr lang="en-US" sz="1400" b="1" dirty="0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.</a:t>
            </a:r>
            <a:r>
              <a:rPr lang="en-US" sz="14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บาท</a:t>
            </a:r>
            <a:endParaRPr lang="en-US" sz="1400" b="1" dirty="0">
              <a:solidFill>
                <a:srgbClr val="000000"/>
              </a:solidFill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</p:txBody>
      </p:sp>
      <p:sp>
        <p:nvSpPr>
          <p:cNvPr id="62" name="TextBox 62"/>
          <p:cNvSpPr txBox="1"/>
          <p:nvPr/>
        </p:nvSpPr>
        <p:spPr>
          <a:xfrm>
            <a:off x="4703096" y="-12995"/>
            <a:ext cx="2799223" cy="2308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1820"/>
              </a:lnSpc>
              <a:spcBef>
                <a:spcPct val="0"/>
              </a:spcBef>
            </a:pPr>
            <a:r>
              <a:rPr lang="en-US" sz="1100" b="1" dirty="0"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ONE PAGE </a:t>
            </a:r>
            <a:r>
              <a:rPr lang="th-TH" sz="1100" b="1" dirty="0">
                <a:latin typeface="TH Sarabun New" panose="020B0500040200020003" pitchFamily="34" charset="-34"/>
                <a:ea typeface="Anantason Bold"/>
                <a:cs typeface="TH Sarabun New" panose="020B0500040200020003" pitchFamily="34" charset="-34"/>
                <a:sym typeface="Anantason Bold"/>
              </a:rPr>
              <a:t>เสนอโครงการยุทธศาสตร์ฯ</a:t>
            </a:r>
            <a:endParaRPr lang="en-US" sz="1100" b="1" dirty="0">
              <a:latin typeface="TH Sarabun New" panose="020B0500040200020003" pitchFamily="34" charset="-34"/>
              <a:ea typeface="Anantason Bold"/>
              <a:cs typeface="TH Sarabun New" panose="020B0500040200020003" pitchFamily="34" charset="-34"/>
              <a:sym typeface="Anantason Bold"/>
            </a:endParaRPr>
          </a:p>
        </p:txBody>
      </p:sp>
      <p:sp>
        <p:nvSpPr>
          <p:cNvPr id="63" name="TextBox 63"/>
          <p:cNvSpPr txBox="1"/>
          <p:nvPr/>
        </p:nvSpPr>
        <p:spPr>
          <a:xfrm>
            <a:off x="2138478" y="520402"/>
            <a:ext cx="4131968" cy="2180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just">
              <a:lnSpc>
                <a:spcPts val="168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  <a:latin typeface="TH Sarabun New" panose="020B0500040200020003" pitchFamily="34" charset="-34"/>
                <a:ea typeface="Milk Tea Font TH Bold"/>
                <a:cs typeface="TH Sarabun New" panose="020B0500040200020003" pitchFamily="34" charset="-34"/>
                <a:sym typeface="Milk Tea Font TH Bold"/>
              </a:rPr>
              <a:t>(</a:t>
            </a:r>
            <a:r>
              <a:rPr lang="en-US" sz="12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Milk Tea Font TH Bold"/>
                <a:cs typeface="TH Sarabun New" panose="020B0500040200020003" pitchFamily="34" charset="-34"/>
                <a:sym typeface="Milk Tea Font TH Bold"/>
              </a:rPr>
              <a:t>โครงการยุทธศาตร์มหาวิทยาลัยราชภัฏเพื่อพัฒนาท้องถิ่น</a:t>
            </a:r>
            <a:r>
              <a:rPr lang="en-US" sz="1200" b="1" dirty="0">
                <a:solidFill>
                  <a:srgbClr val="000000"/>
                </a:solidFill>
                <a:latin typeface="TH Sarabun New" panose="020B0500040200020003" pitchFamily="34" charset="-34"/>
                <a:ea typeface="Milk Tea Font TH Bold"/>
                <a:cs typeface="TH Sarabun New" panose="020B0500040200020003" pitchFamily="34" charset="-34"/>
                <a:sym typeface="Milk Tea Font TH Bold"/>
              </a:rPr>
              <a:t>  </a:t>
            </a:r>
            <a:r>
              <a:rPr lang="th-TH" sz="1200" b="1" dirty="0">
                <a:solidFill>
                  <a:srgbClr val="000000"/>
                </a:solidFill>
                <a:latin typeface="TH Sarabun New" panose="020B0500040200020003" pitchFamily="34" charset="-34"/>
                <a:ea typeface="Milk Tea Font TH Bold"/>
                <a:cs typeface="TH Sarabun New" panose="020B0500040200020003" pitchFamily="34" charset="-34"/>
                <a:sym typeface="Milk Tea Font TH Bold"/>
              </a:rPr>
              <a:t>ป</a:t>
            </a:r>
            <a:r>
              <a:rPr lang="en-US" sz="12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Milk Tea Font TH Bold"/>
                <a:cs typeface="TH Sarabun New" panose="020B0500040200020003" pitchFamily="34" charset="-34"/>
                <a:sym typeface="Milk Tea Font TH Bold"/>
              </a:rPr>
              <a:t>ระจำปีงบประมาณ</a:t>
            </a:r>
            <a:r>
              <a:rPr lang="en-US" sz="1200" b="1" dirty="0">
                <a:solidFill>
                  <a:srgbClr val="000000"/>
                </a:solidFill>
                <a:latin typeface="TH Sarabun New" panose="020B0500040200020003" pitchFamily="34" charset="-34"/>
                <a:ea typeface="Milk Tea Font TH Bold"/>
                <a:cs typeface="TH Sarabun New" panose="020B0500040200020003" pitchFamily="34" charset="-34"/>
                <a:sym typeface="Milk Tea Font TH Bold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TH Sarabun New" panose="020B0500040200020003" pitchFamily="34" charset="-34"/>
                <a:ea typeface="Milk Tea Font TH Bold"/>
                <a:cs typeface="TH Sarabun New" panose="020B0500040200020003" pitchFamily="34" charset="-34"/>
                <a:sym typeface="Milk Tea Font TH Bold"/>
              </a:rPr>
              <a:t>พ.ศ</a:t>
            </a:r>
            <a:r>
              <a:rPr lang="en-US" sz="1200" b="1" dirty="0">
                <a:solidFill>
                  <a:srgbClr val="000000"/>
                </a:solidFill>
                <a:latin typeface="TH Sarabun New" panose="020B0500040200020003" pitchFamily="34" charset="-34"/>
                <a:ea typeface="Milk Tea Font TH Bold"/>
                <a:cs typeface="TH Sarabun New" panose="020B0500040200020003" pitchFamily="34" charset="-34"/>
                <a:sym typeface="Milk Tea Font TH Bold"/>
              </a:rPr>
              <a:t>. 2568)</a:t>
            </a:r>
          </a:p>
        </p:txBody>
      </p:sp>
      <p:pic>
        <p:nvPicPr>
          <p:cNvPr id="5" name="รูปภาพ 4">
            <a:extLst>
              <a:ext uri="{FF2B5EF4-FFF2-40B4-BE49-F238E27FC236}">
                <a16:creationId xmlns:a16="http://schemas.microsoft.com/office/drawing/2014/main" id="{9085D224-17A1-9447-13F0-B0CF6E8A4AD6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70" y="145183"/>
            <a:ext cx="1147577" cy="6245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9301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318</Words>
  <Application>Microsoft Office PowerPoint</Application>
  <PresentationFormat>กำหนดเอง</PresentationFormat>
  <Paragraphs>84</Paragraphs>
  <Slides>1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6" baseType="lpstr">
      <vt:lpstr>Aptos</vt:lpstr>
      <vt:lpstr>Th Sarabun New</vt:lpstr>
      <vt:lpstr>Calibri</vt:lpstr>
      <vt:lpstr>Arial</vt:lpstr>
      <vt:lpstr>Office Theme</vt:lpstr>
      <vt:lpstr>งานนำเสนอ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กิจกรรมดำเนินงาน</dc:title>
  <dc:creator>ASUS</dc:creator>
  <cp:lastModifiedBy>Neo Sodamint</cp:lastModifiedBy>
  <cp:revision>8</cp:revision>
  <cp:lastPrinted>2024-08-22T07:12:38Z</cp:lastPrinted>
  <dcterms:created xsi:type="dcterms:W3CDTF">2006-08-16T00:00:00Z</dcterms:created>
  <dcterms:modified xsi:type="dcterms:W3CDTF">2025-09-04T09:02:21Z</dcterms:modified>
  <dc:identifier>DAFsa9BsLp4</dc:identifier>
</cp:coreProperties>
</file>